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70" r:id="rId9"/>
    <p:sldId id="273" r:id="rId10"/>
    <p:sldId id="274" r:id="rId11"/>
    <p:sldId id="267" r:id="rId12"/>
    <p:sldId id="268" r:id="rId13"/>
    <p:sldId id="269" r:id="rId14"/>
    <p:sldId id="271" r:id="rId15"/>
    <p:sldId id="262" r:id="rId16"/>
    <p:sldId id="263" r:id="rId17"/>
    <p:sldId id="264" r:id="rId18"/>
    <p:sldId id="265" r:id="rId19"/>
    <p:sldId id="272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 userDrawn="1"/>
        </p:nvSpPr>
        <p:spPr>
          <a:xfrm>
            <a:off x="7380312" y="6444044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latin typeface="Arial" pitchFamily="34" charset="0"/>
                <a:cs typeface="Arial" pitchFamily="34" charset="0"/>
              </a:rPr>
              <a:t>ISAT 23/02/19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1943708" y="116633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II Seminário Integrador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Como Utilizar Quadrinhos na Sala de Aula</a:t>
            </a:r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107504" y="6444044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latin typeface="Arial" pitchFamily="34" charset="0"/>
                <a:cs typeface="Arial" pitchFamily="34" charset="0"/>
              </a:rPr>
              <a:t>José M. da Silva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6" descr="Isat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5730" y="6381328"/>
            <a:ext cx="752539" cy="35818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06774-B1DF-458C-929A-FD38BFBB2B22}" type="datetimeFigureOut">
              <a:rPr lang="pt-BR" smtClean="0"/>
              <a:pPr/>
              <a:t>25/02/2019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C7C61E-3129-4852-80BF-EBEA1256C2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06774-B1DF-458C-929A-FD38BFBB2B22}" type="datetimeFigureOut">
              <a:rPr lang="pt-BR" smtClean="0"/>
              <a:pPr/>
              <a:t>25/02/2019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C7C61E-3129-4852-80BF-EBEA1256C2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06774-B1DF-458C-929A-FD38BFBB2B22}" type="datetimeFigureOut">
              <a:rPr lang="pt-BR" smtClean="0"/>
              <a:pPr/>
              <a:t>25/02/2019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C7C61E-3129-4852-80BF-EBEA1256C2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06774-B1DF-458C-929A-FD38BFBB2B22}" type="datetimeFigureOut">
              <a:rPr lang="pt-BR" smtClean="0"/>
              <a:pPr/>
              <a:t>25/02/2019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C7C61E-3129-4852-80BF-EBEA1256C2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06774-B1DF-458C-929A-FD38BFBB2B22}" type="datetimeFigureOut">
              <a:rPr lang="pt-BR" smtClean="0"/>
              <a:pPr/>
              <a:t>25/02/2019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C7C61E-3129-4852-80BF-EBEA1256C2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06774-B1DF-458C-929A-FD38BFBB2B22}" type="datetimeFigureOut">
              <a:rPr lang="pt-BR" smtClean="0"/>
              <a:pPr/>
              <a:t>25/02/2019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C7C61E-3129-4852-80BF-EBEA1256C2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06774-B1DF-458C-929A-FD38BFBB2B22}" type="datetimeFigureOut">
              <a:rPr lang="pt-BR" smtClean="0"/>
              <a:pPr/>
              <a:t>25/02/2019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C7C61E-3129-4852-80BF-EBEA1256C2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06774-B1DF-458C-929A-FD38BFBB2B22}" type="datetimeFigureOut">
              <a:rPr lang="pt-BR" smtClean="0"/>
              <a:pPr/>
              <a:t>25/02/2019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C7C61E-3129-4852-80BF-EBEA1256C2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06774-B1DF-458C-929A-FD38BFBB2B22}" type="datetimeFigureOut">
              <a:rPr lang="pt-BR" smtClean="0"/>
              <a:pPr/>
              <a:t>25/02/2019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C7C61E-3129-4852-80BF-EBEA1256C2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06774-B1DF-458C-929A-FD38BFBB2B22}" type="datetimeFigureOut">
              <a:rPr lang="pt-BR" smtClean="0"/>
              <a:pPr/>
              <a:t>25/02/2019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C7C61E-3129-4852-80BF-EBEA1256C2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kebeliefscomix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anva.com/create/comic-strips/" TargetMode="External"/><Relationship Id="rId5" Type="http://schemas.openxmlformats.org/officeDocument/2006/relationships/hyperlink" Target="http://turmadamonica.uol.com.br/quadrinhos/" TargetMode="External"/><Relationship Id="rId4" Type="http://schemas.openxmlformats.org/officeDocument/2006/relationships/hyperlink" Target="http://www.cp2.g12.br/blog/labre2/programas-e-tutoriais/hagaqu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Guerra_1_a.jpg" TargetMode="External"/><Relationship Id="rId13" Type="http://schemas.openxmlformats.org/officeDocument/2006/relationships/hyperlink" Target="Masc_Fem_1_c.jpg" TargetMode="External"/><Relationship Id="rId18" Type="http://schemas.openxmlformats.org/officeDocument/2006/relationships/hyperlink" Target="Historia%202.jpg" TargetMode="External"/><Relationship Id="rId3" Type="http://schemas.openxmlformats.org/officeDocument/2006/relationships/hyperlink" Target="Monica%20Sem%20Palavras%201.jpg" TargetMode="External"/><Relationship Id="rId21" Type="http://schemas.openxmlformats.org/officeDocument/2006/relationships/hyperlink" Target="Romance%201.jpg" TargetMode="External"/><Relationship Id="rId7" Type="http://schemas.openxmlformats.org/officeDocument/2006/relationships/hyperlink" Target="COLORIR.jpg" TargetMode="External"/><Relationship Id="rId12" Type="http://schemas.openxmlformats.org/officeDocument/2006/relationships/hyperlink" Target="Masc_Fem_1_b.jpg" TargetMode="External"/><Relationship Id="rId17" Type="http://schemas.openxmlformats.org/officeDocument/2006/relationships/hyperlink" Target="Historia%201.jpg" TargetMode="External"/><Relationship Id="rId2" Type="http://schemas.openxmlformats.org/officeDocument/2006/relationships/image" Target="../media/image2.png"/><Relationship Id="rId16" Type="http://schemas.openxmlformats.org/officeDocument/2006/relationships/hyperlink" Target="Lingua%20Espanhola.jpg" TargetMode="External"/><Relationship Id="rId20" Type="http://schemas.openxmlformats.org/officeDocument/2006/relationships/hyperlink" Target="Eletricidade%201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FORMAS%201.jpg" TargetMode="External"/><Relationship Id="rId11" Type="http://schemas.openxmlformats.org/officeDocument/2006/relationships/hyperlink" Target="Masc_Fem_1_a.jpg" TargetMode="External"/><Relationship Id="rId5" Type="http://schemas.openxmlformats.org/officeDocument/2006/relationships/hyperlink" Target="CORES%201.jpg" TargetMode="External"/><Relationship Id="rId15" Type="http://schemas.openxmlformats.org/officeDocument/2006/relationships/hyperlink" Target="Lingua%20Inglesa.jpg" TargetMode="External"/><Relationship Id="rId10" Type="http://schemas.openxmlformats.org/officeDocument/2006/relationships/hyperlink" Target="Guerra_1_c.jpg" TargetMode="External"/><Relationship Id="rId19" Type="http://schemas.openxmlformats.org/officeDocument/2006/relationships/hyperlink" Target="Direito_Etica.jpg" TargetMode="External"/><Relationship Id="rId4" Type="http://schemas.openxmlformats.org/officeDocument/2006/relationships/hyperlink" Target="Monica%20Sem%20Palavras%204.jpg" TargetMode="External"/><Relationship Id="rId9" Type="http://schemas.openxmlformats.org/officeDocument/2006/relationships/hyperlink" Target="Guerra_1_b.jpg" TargetMode="External"/><Relationship Id="rId14" Type="http://schemas.openxmlformats.org/officeDocument/2006/relationships/hyperlink" Target="Masc_Fem_1_d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284984"/>
            <a:ext cx="2319337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908720"/>
            <a:ext cx="3904839" cy="30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3694049" y="1844824"/>
            <a:ext cx="3113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Comic Sans MS" pitchFamily="66" charset="0"/>
              </a:rPr>
              <a:t>Bem-vindos!</a:t>
            </a:r>
            <a:endParaRPr lang="pt-BR" sz="4000" b="1" dirty="0">
              <a:latin typeface="Comic Sans MS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55976" y="443711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profjosemsilva@gmail.com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951111"/>
            <a:ext cx="273630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Recursos on-line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36712"/>
            <a:ext cx="47097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2771800" y="1916832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  <a:hlinkClick r:id="rId3"/>
              </a:rPr>
              <a:t>https://www.makebeliefscomix.com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/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12" y="3068960"/>
            <a:ext cx="878497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dirty="0" smtClean="0">
                <a:latin typeface="Arial" pitchFamily="34" charset="0"/>
                <a:cs typeface="Arial" pitchFamily="34" charset="0"/>
                <a:hlinkClick r:id="rId4"/>
              </a:rPr>
              <a:t>http://www.cp2.g12.br/blog/labre2/programas-e-tutoriais/hagaque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/</a:t>
            </a:r>
            <a:endParaRPr lang="pt-BR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27584" y="4149080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  <a:hlinkClick r:id="rId5"/>
              </a:rPr>
              <a:t>http://turmadamonica.uol.com.br/quadrinhos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/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55776" y="5229200"/>
            <a:ext cx="6085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  <a:hlinkClick r:id="rId6"/>
              </a:rPr>
              <a:t>https://www.canva.com/create/comic-strips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/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12776"/>
            <a:ext cx="591776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2319337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572000" y="2276872"/>
            <a:ext cx="3888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Comic Sans MS" pitchFamily="66" charset="0"/>
              </a:rPr>
              <a:t>Vamos</a:t>
            </a:r>
          </a:p>
          <a:p>
            <a:r>
              <a:rPr lang="pt-BR" sz="4000" b="1" dirty="0" smtClean="0">
                <a:latin typeface="Comic Sans MS" pitchFamily="66" charset="0"/>
              </a:rPr>
              <a:t>  criar</a:t>
            </a:r>
          </a:p>
          <a:p>
            <a:r>
              <a:rPr lang="pt-BR" sz="4000" b="1" dirty="0" smtClean="0">
                <a:latin typeface="Comic Sans MS" pitchFamily="66" charset="0"/>
              </a:rPr>
              <a:t>    uma</a:t>
            </a:r>
          </a:p>
          <a:p>
            <a:r>
              <a:rPr lang="pt-BR" sz="4000" b="1" dirty="0" smtClean="0">
                <a:latin typeface="Comic Sans MS" pitchFamily="66" charset="0"/>
              </a:rPr>
              <a:t>     </a:t>
            </a:r>
            <a:r>
              <a:rPr lang="pt-BR" sz="4000" b="1" dirty="0" err="1" smtClean="0">
                <a:latin typeface="Comic Sans MS" pitchFamily="66" charset="0"/>
              </a:rPr>
              <a:t>Gibiteca</a:t>
            </a:r>
            <a:r>
              <a:rPr lang="pt-BR" sz="4000" b="1" dirty="0" smtClean="0">
                <a:latin typeface="Comic Sans MS" pitchFamily="66" charset="0"/>
              </a:rPr>
              <a:t>?</a:t>
            </a:r>
            <a:endParaRPr lang="pt-BR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12776"/>
            <a:ext cx="591776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2319337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644008" y="2276872"/>
            <a:ext cx="3888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Comic Sans MS" pitchFamily="66" charset="0"/>
              </a:rPr>
              <a:t>Vamos</a:t>
            </a:r>
          </a:p>
          <a:p>
            <a:r>
              <a:rPr lang="pt-BR" sz="4000" b="1" dirty="0" smtClean="0">
                <a:latin typeface="Comic Sans MS" pitchFamily="66" charset="0"/>
              </a:rPr>
              <a:t>  criar</a:t>
            </a:r>
          </a:p>
          <a:p>
            <a:r>
              <a:rPr lang="pt-BR" sz="4000" b="1" dirty="0" smtClean="0">
                <a:latin typeface="Comic Sans MS" pitchFamily="66" charset="0"/>
              </a:rPr>
              <a:t>    um</a:t>
            </a:r>
          </a:p>
          <a:p>
            <a:r>
              <a:rPr lang="pt-BR" sz="4000" b="1" dirty="0" smtClean="0">
                <a:latin typeface="Comic Sans MS" pitchFamily="66" charset="0"/>
              </a:rPr>
              <a:t>     </a:t>
            </a:r>
            <a:r>
              <a:rPr lang="pt-BR" sz="4000" b="1" dirty="0" err="1" smtClean="0">
                <a:latin typeface="Comic Sans MS" pitchFamily="66" charset="0"/>
              </a:rPr>
              <a:t>fanzine</a:t>
            </a:r>
            <a:r>
              <a:rPr lang="pt-BR" sz="4000" b="1" dirty="0" smtClean="0">
                <a:latin typeface="Comic Sans MS" pitchFamily="66" charset="0"/>
              </a:rPr>
              <a:t>?</a:t>
            </a:r>
            <a:endParaRPr lang="pt-BR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12776"/>
            <a:ext cx="591776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2319337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355976" y="1844824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Comic Sans MS" pitchFamily="66" charset="0"/>
              </a:rPr>
              <a:t>Vamos</a:t>
            </a:r>
          </a:p>
          <a:p>
            <a:r>
              <a:rPr lang="pt-BR" sz="3200" b="1" dirty="0" smtClean="0">
                <a:latin typeface="Comic Sans MS" pitchFamily="66" charset="0"/>
              </a:rPr>
              <a:t> criar um</a:t>
            </a:r>
          </a:p>
          <a:p>
            <a:r>
              <a:rPr lang="pt-BR" sz="3200" b="1" dirty="0" smtClean="0">
                <a:latin typeface="Comic Sans MS" pitchFamily="66" charset="0"/>
              </a:rPr>
              <a:t>  grupo para</a:t>
            </a:r>
          </a:p>
          <a:p>
            <a:r>
              <a:rPr lang="pt-BR" sz="3200" b="1" dirty="0" smtClean="0">
                <a:latin typeface="Comic Sans MS" pitchFamily="66" charset="0"/>
              </a:rPr>
              <a:t>   estudar</a:t>
            </a:r>
          </a:p>
          <a:p>
            <a:r>
              <a:rPr lang="pt-BR" sz="3200" b="1" dirty="0" smtClean="0">
                <a:latin typeface="Comic Sans MS" pitchFamily="66" charset="0"/>
              </a:rPr>
              <a:t>    HQs e</a:t>
            </a:r>
          </a:p>
          <a:p>
            <a:r>
              <a:rPr lang="pt-BR" sz="3200" b="1" dirty="0" smtClean="0">
                <a:latin typeface="Comic Sans MS" pitchFamily="66" charset="0"/>
              </a:rPr>
              <a:t>     criar material?</a:t>
            </a:r>
            <a:endParaRPr lang="pt-BR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12776"/>
            <a:ext cx="591776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2319337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499992" y="2348880"/>
            <a:ext cx="34563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omic Sans MS" pitchFamily="66" charset="0"/>
              </a:rPr>
              <a:t>Olha</a:t>
            </a:r>
          </a:p>
          <a:p>
            <a:pPr algn="ctr"/>
            <a:r>
              <a:rPr lang="pt-BR" sz="3200" b="1" dirty="0" smtClean="0">
                <a:latin typeface="Comic Sans MS" pitchFamily="66" charset="0"/>
              </a:rPr>
              <a:t>o tema da</a:t>
            </a:r>
          </a:p>
          <a:p>
            <a:pPr algn="ctr"/>
            <a:r>
              <a:rPr lang="pt-BR" sz="3200" b="1" dirty="0" smtClean="0">
                <a:latin typeface="Comic Sans MS" pitchFamily="66" charset="0"/>
              </a:rPr>
              <a:t>MONOGRAFIA</a:t>
            </a:r>
          </a:p>
          <a:p>
            <a:pPr algn="ctr"/>
            <a:r>
              <a:rPr lang="pt-BR" sz="3200" b="1" dirty="0" smtClean="0">
                <a:latin typeface="Comic Sans MS" pitchFamily="66" charset="0"/>
              </a:rPr>
              <a:t>aí, gente!!!!!!!!!!</a:t>
            </a:r>
            <a:endParaRPr lang="pt-BR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303015"/>
            <a:ext cx="7848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>
                <a:latin typeface="Arial" pitchFamily="34" charset="0"/>
                <a:cs typeface="Arial" pitchFamily="34" charset="0"/>
              </a:rPr>
              <a:t>Os Miseráveis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 ̶  Victor Hugo</a:t>
            </a:r>
          </a:p>
          <a:p>
            <a:r>
              <a:rPr lang="pt-BR" b="1" i="1" dirty="0" smtClean="0">
                <a:latin typeface="Arial" pitchFamily="34" charset="0"/>
                <a:cs typeface="Arial" pitchFamily="34" charset="0"/>
              </a:rPr>
              <a:t>Robinson Crusoé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 ̶  Daniel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Defoe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i="1" dirty="0" err="1" smtClean="0">
                <a:latin typeface="Arial" pitchFamily="34" charset="0"/>
                <a:cs typeface="Arial" pitchFamily="34" charset="0"/>
              </a:rPr>
              <a:t>Odisseia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 ̶  Homero</a:t>
            </a:r>
          </a:p>
          <a:p>
            <a:r>
              <a:rPr lang="pt-BR" b="1" i="1" dirty="0" smtClean="0">
                <a:latin typeface="Arial" pitchFamily="34" charset="0"/>
                <a:cs typeface="Arial" pitchFamily="34" charset="0"/>
              </a:rPr>
              <a:t>Dom Quixote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̶  Miguel de Cervantes</a:t>
            </a:r>
          </a:p>
          <a:p>
            <a:r>
              <a:rPr lang="pt-BR" b="1" i="1" dirty="0" smtClean="0">
                <a:latin typeface="Arial" pitchFamily="34" charset="0"/>
                <a:cs typeface="Arial" pitchFamily="34" charset="0"/>
              </a:rPr>
              <a:t>Em busca do tempo perdido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̶  Marcel Proust</a:t>
            </a:r>
          </a:p>
          <a:p>
            <a:r>
              <a:rPr lang="pt-BR" b="1" i="1" dirty="0" smtClean="0">
                <a:latin typeface="Arial" pitchFamily="34" charset="0"/>
                <a:cs typeface="Arial" pitchFamily="34" charset="0"/>
              </a:rPr>
              <a:t>Hamlet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 ̶  Shakespeare (em inglês e em português)</a:t>
            </a:r>
          </a:p>
          <a:p>
            <a:r>
              <a:rPr lang="pt-BR" b="1" i="1" dirty="0" smtClean="0">
                <a:latin typeface="Arial" pitchFamily="34" charset="0"/>
                <a:cs typeface="Arial" pitchFamily="34" charset="0"/>
              </a:rPr>
              <a:t>A tempestade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̶  Shakespeare (em inglês e em português)</a:t>
            </a:r>
          </a:p>
          <a:p>
            <a:r>
              <a:rPr lang="pt-BR" b="1" i="1" dirty="0" smtClean="0">
                <a:latin typeface="Arial" pitchFamily="34" charset="0"/>
                <a:cs typeface="Arial" pitchFamily="34" charset="0"/>
              </a:rPr>
              <a:t>Otelo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 ̶  Shakespeare (em inglês e em português)</a:t>
            </a:r>
          </a:p>
          <a:p>
            <a:r>
              <a:rPr lang="pt-BR" b="1" i="1" dirty="0" err="1" smtClean="0">
                <a:latin typeface="Arial" pitchFamily="34" charset="0"/>
                <a:cs typeface="Arial" pitchFamily="34" charset="0"/>
              </a:rPr>
              <a:t>Macbeth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 ̶  Shakespeare (em inglês e em português)</a:t>
            </a:r>
          </a:p>
          <a:p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i="1" dirty="0" smtClean="0">
                <a:latin typeface="Arial" pitchFamily="34" charset="0"/>
                <a:cs typeface="Arial" pitchFamily="34" charset="0"/>
              </a:rPr>
              <a:t>O homem que sabia javanês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̶  Lima Barreto</a:t>
            </a:r>
          </a:p>
          <a:p>
            <a:r>
              <a:rPr lang="pt-BR" b="1" i="1" dirty="0" smtClean="0">
                <a:latin typeface="Arial" pitchFamily="34" charset="0"/>
                <a:cs typeface="Arial" pitchFamily="34" charset="0"/>
              </a:rPr>
              <a:t>Memórias de um sargento de milícias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̶  Manuel Antonio de Almeida</a:t>
            </a:r>
          </a:p>
          <a:p>
            <a:r>
              <a:rPr lang="pt-BR" b="1" i="1" dirty="0" smtClean="0">
                <a:latin typeface="Arial" pitchFamily="34" charset="0"/>
                <a:cs typeface="Arial" pitchFamily="34" charset="0"/>
              </a:rPr>
              <a:t>O cortiço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̶  Aluisio de Azevedo</a:t>
            </a:r>
          </a:p>
          <a:p>
            <a:r>
              <a:rPr lang="pt-BR" b="1" i="1" dirty="0" smtClean="0">
                <a:latin typeface="Arial" pitchFamily="34" charset="0"/>
                <a:cs typeface="Arial" pitchFamily="34" charset="0"/>
              </a:rPr>
              <a:t>Dom Casmurro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̶  Machado de Assis</a:t>
            </a:r>
          </a:p>
          <a:p>
            <a:r>
              <a:rPr lang="pt-BR" b="1" i="1" dirty="0" smtClean="0">
                <a:latin typeface="Arial" pitchFamily="34" charset="0"/>
                <a:cs typeface="Arial" pitchFamily="34" charset="0"/>
              </a:rPr>
              <a:t>O Guarani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̶  José de Alencar</a:t>
            </a:r>
          </a:p>
          <a:p>
            <a:r>
              <a:rPr lang="pt-BR" b="1" i="1" dirty="0" smtClean="0">
                <a:latin typeface="Arial" pitchFamily="34" charset="0"/>
                <a:cs typeface="Arial" pitchFamily="34" charset="0"/>
              </a:rPr>
              <a:t>I-Juca </a:t>
            </a:r>
            <a:r>
              <a:rPr lang="pt-BR" b="1" i="1" dirty="0" err="1" smtClean="0">
                <a:latin typeface="Arial" pitchFamily="34" charset="0"/>
                <a:cs typeface="Arial" pitchFamily="34" charset="0"/>
              </a:rPr>
              <a:t>Pirama</a:t>
            </a:r>
            <a:r>
              <a:rPr lang="pt-BR" b="1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̶  Gonçalves Dias</a:t>
            </a:r>
          </a:p>
          <a:p>
            <a:r>
              <a:rPr lang="pt-BR" b="1" i="1" dirty="0" smtClean="0">
                <a:latin typeface="Arial" pitchFamily="34" charset="0"/>
                <a:cs typeface="Arial" pitchFamily="34" charset="0"/>
              </a:rPr>
              <a:t>O pagador de promessas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̶  Dias Gomes</a:t>
            </a:r>
          </a:p>
          <a:p>
            <a:r>
              <a:rPr lang="pt-BR" b="1" i="1" dirty="0" smtClean="0">
                <a:latin typeface="Arial" pitchFamily="34" charset="0"/>
                <a:cs typeface="Arial" pitchFamily="34" charset="0"/>
              </a:rPr>
              <a:t>Casa Grande &amp; Senzala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̶  Gilberto Freire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55576" y="836712"/>
            <a:ext cx="194421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Referências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47097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31640" y="1988840"/>
            <a:ext cx="6768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História do Brasil em quadrinhos</a:t>
            </a:r>
          </a:p>
          <a:p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A Revolução Francesa</a:t>
            </a:r>
          </a:p>
          <a:p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História da música em quadrinhos</a:t>
            </a:r>
          </a:p>
          <a:p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Filosofia em quadrinhos para principiantes</a:t>
            </a:r>
          </a:p>
          <a:p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Guia </a:t>
            </a:r>
            <a:r>
              <a:rPr lang="pt-BR" sz="2400" b="1" i="1" dirty="0" err="1" smtClean="0">
                <a:latin typeface="Arial" pitchFamily="34" charset="0"/>
                <a:cs typeface="Arial" pitchFamily="34" charset="0"/>
              </a:rPr>
              <a:t>mangá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 de física - Mecânica Clássica</a:t>
            </a:r>
          </a:p>
          <a:p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Guia </a:t>
            </a:r>
            <a:r>
              <a:rPr lang="pt-BR" sz="2400" b="1" i="1" dirty="0" err="1" smtClean="0">
                <a:latin typeface="Arial" pitchFamily="34" charset="0"/>
                <a:cs typeface="Arial" pitchFamily="34" charset="0"/>
              </a:rPr>
              <a:t>mangá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 de Cálculo Diferencial e Integral</a:t>
            </a:r>
          </a:p>
          <a:p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Guia </a:t>
            </a:r>
            <a:r>
              <a:rPr lang="pt-BR" sz="2400" b="1" i="1" dirty="0" err="1" smtClean="0">
                <a:latin typeface="Arial" pitchFamily="34" charset="0"/>
                <a:cs typeface="Arial" pitchFamily="34" charset="0"/>
              </a:rPr>
              <a:t>mangá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 de Eletricidade</a:t>
            </a:r>
          </a:p>
          <a:p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Guia </a:t>
            </a:r>
            <a:r>
              <a:rPr lang="pt-BR" sz="2400" b="1" i="1" dirty="0" err="1" smtClean="0">
                <a:latin typeface="Arial" pitchFamily="34" charset="0"/>
                <a:cs typeface="Arial" pitchFamily="34" charset="0"/>
              </a:rPr>
              <a:t>mangá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 de Álgebra Linear</a:t>
            </a:r>
            <a:endParaRPr lang="pt-BR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5576" y="951111"/>
            <a:ext cx="194421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Referências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47097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916832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BRUNETTI, Ivan.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A arte de quadrinizar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CARVALHO,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DJota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A educação está no gibi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CIRNE,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Moacy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Quadrinhos, sedução e paixão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EISNER, Will.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Quadrinhos e arte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sequencial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GRAVETT, Paul.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Mangá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Como o Japão reinventou os quadrinhos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MCCLOUD, Scott.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Desvendando os quadrinhos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MOLINÉ,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Alfons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O grande livro dos mangás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MOYA, Álvaro de.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Shazam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RAMA,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Angela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al.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Como utilizar as histórias em quadrinhos na sala de aula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RAMOS, Paulo.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A leitura dos quadrinhos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VERGUEIRO, Waldomiro; RAMOS, Paulo.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Quadrinhos na educação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i="1" dirty="0" smtClean="0">
                <a:latin typeface="Arial" pitchFamily="34" charset="0"/>
                <a:cs typeface="Arial" pitchFamily="34" charset="0"/>
              </a:rPr>
              <a:t>______.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Muito além dos quadrinhos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55576" y="980728"/>
            <a:ext cx="194421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Referências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47097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980728"/>
            <a:ext cx="194421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Referências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94226" y="1961545"/>
            <a:ext cx="8555548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4000" dirty="0" err="1" smtClean="0">
                <a:latin typeface="Arial" pitchFamily="34" charset="0"/>
                <a:cs typeface="Arial" pitchFamily="34" charset="0"/>
              </a:rPr>
              <a:t>josemsilvaprof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.weebly.com</a:t>
            </a:r>
          </a:p>
          <a:p>
            <a:pPr algn="ctr"/>
            <a:r>
              <a:rPr lang="pt-BR" sz="4000" dirty="0" smtClean="0">
                <a:latin typeface="Arial" pitchFamily="34" charset="0"/>
                <a:cs typeface="Arial" pitchFamily="34" charset="0"/>
              </a:rPr>
              <a:t>[Arquivos &gt; Quadrinhos e Educação]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35904" y="4121785"/>
            <a:ext cx="8472192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4000" dirty="0" err="1" smtClean="0">
                <a:latin typeface="Arial" pitchFamily="34" charset="0"/>
                <a:cs typeface="Arial" pitchFamily="34" charset="0"/>
              </a:rPr>
              <a:t>operamea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.weebly.com</a:t>
            </a:r>
          </a:p>
          <a:p>
            <a:pPr algn="ctr"/>
            <a:r>
              <a:rPr lang="pt-BR" sz="4000" dirty="0" smtClean="0">
                <a:latin typeface="Arial" pitchFamily="34" charset="0"/>
                <a:cs typeface="Arial" pitchFamily="34" charset="0"/>
              </a:rPr>
              <a:t>[Outros &gt; O Mundo dos Quadrinhos]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47097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5433" y="908720"/>
            <a:ext cx="3904839" cy="30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139952" y="1412776"/>
            <a:ext cx="20633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 smtClean="0">
                <a:latin typeface="Comic Sans MS" pitchFamily="66" charset="0"/>
              </a:rPr>
              <a:t>Valeu,</a:t>
            </a:r>
          </a:p>
          <a:p>
            <a:pPr algn="ctr"/>
            <a:r>
              <a:rPr lang="pt-BR" sz="4000" b="1" dirty="0" smtClean="0">
                <a:latin typeface="Comic Sans MS" pitchFamily="66" charset="0"/>
              </a:rPr>
              <a:t>pessoal!</a:t>
            </a:r>
          </a:p>
          <a:p>
            <a:pPr algn="ctr"/>
            <a:r>
              <a:rPr lang="pt-BR" sz="4000" b="1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pt-BR" sz="4000" b="1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80928"/>
            <a:ext cx="2319337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861048"/>
            <a:ext cx="417988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4355976" y="3930323"/>
            <a:ext cx="2468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omic Sans MS" pitchFamily="66" charset="0"/>
              </a:rPr>
              <a:t>Ufa!</a:t>
            </a:r>
          </a:p>
          <a:p>
            <a:pPr algn="ctr"/>
            <a:r>
              <a:rPr lang="pt-BR" sz="2400" b="1" dirty="0" smtClean="0">
                <a:latin typeface="Comic Sans MS" pitchFamily="66" charset="0"/>
              </a:rPr>
              <a:t>Até que enfim!</a:t>
            </a:r>
          </a:p>
          <a:p>
            <a:pPr algn="ctr"/>
            <a:r>
              <a:rPr lang="pt-BR" sz="2400" b="1" dirty="0" smtClean="0">
                <a:latin typeface="Comic Sans MS" pitchFamily="66" charset="0"/>
              </a:rPr>
              <a:t>Que fome!</a:t>
            </a:r>
            <a:endParaRPr lang="pt-BR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951111"/>
            <a:ext cx="208823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Preliminares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59961" y="1959223"/>
            <a:ext cx="6536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► Alfabetização na linguagem dos quadrinhos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47993" y="2679303"/>
            <a:ext cx="3073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► Conhecer HQs (?)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400121" y="4119463"/>
            <a:ext cx="2044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► Obter HQs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24057" y="3399383"/>
            <a:ext cx="6204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► Ter objetivos didático-pedagógicos claros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20201" y="4839543"/>
            <a:ext cx="4804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► Planejar o uso em sala de aula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47097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980728"/>
            <a:ext cx="324036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Elementos das HQs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 descr="0001 Elements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8525" y="1556792"/>
            <a:ext cx="3745475" cy="1944216"/>
          </a:xfrm>
          <a:prstGeom prst="rect">
            <a:avLst/>
          </a:prstGeom>
        </p:spPr>
      </p:pic>
      <p:pic>
        <p:nvPicPr>
          <p:cNvPr id="4" name="Imagem 3" descr="0002 Element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608411"/>
            <a:ext cx="3030091" cy="2760083"/>
          </a:xfrm>
          <a:prstGeom prst="rect">
            <a:avLst/>
          </a:prstGeom>
        </p:spPr>
      </p:pic>
      <p:pic>
        <p:nvPicPr>
          <p:cNvPr id="5" name="Imagem 4" descr="0001b Elements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00808"/>
            <a:ext cx="3379726" cy="424847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347864" y="2780928"/>
            <a:ext cx="23042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quadro</a:t>
            </a:r>
            <a:endParaRPr lang="en-US" b="1" dirty="0" smtClean="0"/>
          </a:p>
          <a:p>
            <a:pPr algn="ctr"/>
            <a:r>
              <a:rPr lang="en-US" b="1" dirty="0" err="1" smtClean="0"/>
              <a:t>onomatopeia</a:t>
            </a:r>
            <a:endParaRPr lang="en-US" b="1" dirty="0" smtClean="0"/>
          </a:p>
          <a:p>
            <a:pPr algn="ctr"/>
            <a:r>
              <a:rPr lang="en-US" b="1" dirty="0" err="1" smtClean="0"/>
              <a:t>sarjeta</a:t>
            </a:r>
            <a:endParaRPr lang="en-US" b="1" dirty="0" smtClean="0"/>
          </a:p>
          <a:p>
            <a:pPr algn="ctr"/>
            <a:r>
              <a:rPr lang="en-US" b="1" dirty="0" smtClean="0"/>
              <a:t>recordatório</a:t>
            </a:r>
          </a:p>
          <a:p>
            <a:pPr algn="ctr"/>
            <a:r>
              <a:rPr lang="en-US" b="1" dirty="0" err="1" smtClean="0"/>
              <a:t>balão</a:t>
            </a:r>
            <a:r>
              <a:rPr lang="en-US" b="1" dirty="0" smtClean="0"/>
              <a:t> de </a:t>
            </a:r>
            <a:r>
              <a:rPr lang="en-US" b="1" dirty="0" err="1" smtClean="0"/>
              <a:t>fala</a:t>
            </a:r>
            <a:endParaRPr lang="en-US" b="1" dirty="0" smtClean="0"/>
          </a:p>
          <a:p>
            <a:pPr algn="ctr"/>
            <a:r>
              <a:rPr lang="en-US" b="1" dirty="0" err="1" smtClean="0"/>
              <a:t>balão</a:t>
            </a:r>
            <a:r>
              <a:rPr lang="en-US" b="1" dirty="0" smtClean="0"/>
              <a:t> de </a:t>
            </a:r>
            <a:r>
              <a:rPr lang="en-US" b="1" dirty="0" err="1" smtClean="0"/>
              <a:t>pensamento</a:t>
            </a:r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b="1" dirty="0" err="1" smtClean="0"/>
              <a:t>letreiramento</a:t>
            </a:r>
            <a:endParaRPr lang="en-US" b="1" dirty="0" smtClean="0"/>
          </a:p>
          <a:p>
            <a:pPr algn="ctr"/>
            <a:r>
              <a:rPr lang="en-US" b="1" dirty="0" smtClean="0"/>
              <a:t>cores</a:t>
            </a:r>
            <a:endParaRPr lang="pt-BR" b="1" dirty="0"/>
          </a:p>
        </p:txBody>
      </p:sp>
      <p:cxnSp>
        <p:nvCxnSpPr>
          <p:cNvPr id="7" name="Conector de seta reta 6"/>
          <p:cNvCxnSpPr/>
          <p:nvPr/>
        </p:nvCxnSpPr>
        <p:spPr>
          <a:xfrm flipH="1" flipV="1">
            <a:off x="2771800" y="2060848"/>
            <a:ext cx="1080120" cy="11521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 flipV="1">
            <a:off x="3275856" y="1916832"/>
            <a:ext cx="864096" cy="10081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 flipV="1">
            <a:off x="3203848" y="2956117"/>
            <a:ext cx="792088" cy="6168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5148064" y="1772816"/>
            <a:ext cx="360040" cy="20162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5148064" y="2924944"/>
            <a:ext cx="1440160" cy="11521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V="1">
            <a:off x="5436096" y="4293096"/>
            <a:ext cx="504056" cy="2160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/>
          <p:cNvSpPr/>
          <p:nvPr/>
        </p:nvSpPr>
        <p:spPr>
          <a:xfrm>
            <a:off x="0" y="1484784"/>
            <a:ext cx="1152128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764704"/>
            <a:ext cx="47097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980728"/>
            <a:ext cx="237626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Tipos de HQs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63888" y="1772816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tira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tirinha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382838"/>
            <a:ext cx="8964487" cy="301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47097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65154" y="1340768"/>
            <a:ext cx="2013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gibi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revista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Retângulo 4"/>
          <p:cNvSpPr/>
          <p:nvPr/>
        </p:nvSpPr>
        <p:spPr>
          <a:xfrm>
            <a:off x="3650113" y="5631631"/>
            <a:ext cx="1843774" cy="46166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webcomics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5576" y="980728"/>
            <a:ext cx="237626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Tipos de HQs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Edit Avril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1667693" cy="254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Edit Ronaldinho Gaucho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1090" y="3212977"/>
            <a:ext cx="177092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Jul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636912"/>
            <a:ext cx="1944216" cy="254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916832"/>
            <a:ext cx="2736304" cy="1996574"/>
          </a:xfrm>
          <a:prstGeom prst="rect">
            <a:avLst/>
          </a:prstGeom>
          <a:noFill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908720"/>
            <a:ext cx="47097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8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5724128" y="2204863"/>
            <a:ext cx="3012898" cy="40171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051720" y="1556792"/>
            <a:ext cx="4868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graphic novel (romance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gráfico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4" name="Shape 9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51520" y="2204864"/>
            <a:ext cx="2701599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755576" y="980728"/>
            <a:ext cx="237626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Tipos de HQs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Shape 91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3275856" y="2996952"/>
            <a:ext cx="2011340" cy="2650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908720"/>
            <a:ext cx="47097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980728"/>
            <a:ext cx="554461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Como usar as HQs em sala de aula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628800"/>
            <a:ext cx="2765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► HQs já editadas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83568" y="2132856"/>
            <a:ext cx="43572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● HQ completa ou trechos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● Remover texto da HQ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● Criação de HQ com recortes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528" y="3573016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► Criar novas HQs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5576" y="4149080"/>
            <a:ext cx="44278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● Com ou sem imagens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● Com ou sem texto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● Usar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websites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● HQ completa para exposição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Fanzine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323315" y="1412776"/>
            <a:ext cx="256916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Tipo de trabalho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● Individual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● Em grupos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416777" y="2780928"/>
            <a:ext cx="2406428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Duração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● Parte da aula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● Várias aulas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● Semestre/Ano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245460" y="4509120"/>
            <a:ext cx="2749471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Onde encontrar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● Livrarias / Sebos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● Bibliotecas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● Web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GIBITECAS</a:t>
            </a:r>
            <a:endParaRPr lang="pt-BR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64704"/>
            <a:ext cx="47097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951111"/>
            <a:ext cx="273630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 que explorar?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743950" y="1124744"/>
            <a:ext cx="1819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► Variáveis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103990" y="1556792"/>
            <a:ext cx="47884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● Escola / Comunidade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● Nível dos alunos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● Maturidade dos alunos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● Conteúdo da(s) disciplina(s)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● Projeto inter- ou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transdisciplinar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3356992"/>
            <a:ext cx="2510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► Necessidades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3568" y="3789040"/>
            <a:ext cx="81307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● Obtenção das HQs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● Conhecimento da linguagem das HQs (professor/a)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● Objetivos pretendidos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● Recursos (projetor, internet, papel, etc.)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● Carga horária (trabalho na escola, em casa ou ambos?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● Resultado (avaliação? nota? apresentação? exposição?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36712"/>
            <a:ext cx="47097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951111"/>
            <a:ext cx="273630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 que explorar?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36712"/>
            <a:ext cx="47097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323528" y="170080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/>
                <a:cs typeface="Arial"/>
              </a:rPr>
              <a:t>►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Contação de histórias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5576" y="220486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/>
                <a:cs typeface="Arial"/>
              </a:rPr>
              <a:t>● </a:t>
            </a:r>
            <a:r>
              <a:rPr lang="pt-BR" sz="2400" dirty="0" smtClean="0">
                <a:latin typeface="Arial" pitchFamily="34" charset="0"/>
                <a:cs typeface="Arial" pitchFamily="34" charset="0"/>
                <a:hlinkClick r:id="rId3" action="ppaction://hlinkfile"/>
              </a:rPr>
              <a:t>Historinhas sem palavras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5576" y="2679303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/>
                <a:cs typeface="Arial"/>
              </a:rPr>
              <a:t>● </a:t>
            </a:r>
            <a:r>
              <a:rPr lang="pt-BR" sz="2400" dirty="0" smtClean="0">
                <a:latin typeface="Arial" pitchFamily="34" charset="0"/>
                <a:cs typeface="Arial" pitchFamily="34" charset="0"/>
                <a:hlinkClick r:id="rId4" action="ppaction://hlinkfile"/>
              </a:rPr>
              <a:t>Texto apagado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8" y="332737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/>
                <a:cs typeface="Arial"/>
              </a:rPr>
              <a:t>► </a:t>
            </a:r>
            <a:r>
              <a:rPr lang="pt-BR" sz="2400" dirty="0" smtClean="0">
                <a:latin typeface="Arial" pitchFamily="34" charset="0"/>
                <a:cs typeface="Arial" pitchFamily="34" charset="0"/>
                <a:hlinkClick r:id="rId5" action="ppaction://hlinkfile"/>
              </a:rPr>
              <a:t>Cores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pt-BR" sz="2400" dirty="0" smtClean="0">
                <a:latin typeface="Arial" pitchFamily="34" charset="0"/>
                <a:cs typeface="Arial" pitchFamily="34" charset="0"/>
                <a:hlinkClick r:id="rId6" action="ppaction://hlinkfile"/>
              </a:rPr>
              <a:t>Formas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55576" y="386104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/>
                <a:cs typeface="Arial"/>
              </a:rPr>
              <a:t>● </a:t>
            </a:r>
            <a:r>
              <a:rPr lang="pt-BR" sz="2400" dirty="0" smtClean="0">
                <a:latin typeface="Arial" pitchFamily="34" charset="0"/>
                <a:cs typeface="Arial" pitchFamily="34" charset="0"/>
                <a:hlinkClick r:id="rId7" action="ppaction://hlinkfile"/>
              </a:rPr>
              <a:t>Colorir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3528" y="4407495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/>
                <a:cs typeface="Arial"/>
              </a:rPr>
              <a:t>►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Temas complexos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55576" y="4911551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/>
                <a:cs typeface="Arial"/>
              </a:rPr>
              <a:t>●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Guerra (</a:t>
            </a:r>
            <a:r>
              <a:rPr lang="pt-BR" sz="2400" dirty="0" smtClean="0">
                <a:latin typeface="Arial" pitchFamily="34" charset="0"/>
                <a:cs typeface="Arial" pitchFamily="34" charset="0"/>
                <a:hlinkClick r:id="rId8" action="ppaction://hlinkfile"/>
              </a:rPr>
              <a:t>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  <a:hlinkClick r:id="rId9" action="ppaction://hlinkfile"/>
              </a:rPr>
              <a:t>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  <a:hlinkClick r:id="rId10" action="ppaction://hlinkfile"/>
              </a:rPr>
              <a:t>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5576" y="5415607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/>
                <a:cs typeface="Arial"/>
              </a:rPr>
              <a:t>●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Machismo /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Sexismo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t-BR" sz="2400" dirty="0" smtClean="0">
                <a:latin typeface="Arial" pitchFamily="34" charset="0"/>
                <a:cs typeface="Arial" pitchFamily="34" charset="0"/>
                <a:hlinkClick r:id="rId11" action="ppaction://hlinkfile"/>
              </a:rPr>
              <a:t>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  <a:hlinkClick r:id="rId12" action="ppaction://hlinkfile"/>
              </a:rPr>
              <a:t>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  <a:hlinkClick r:id="rId13" action="ppaction://hlinkfile"/>
              </a:rPr>
              <a:t>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  <a:hlinkClick r:id="rId14" action="ppaction://hlinkfile"/>
              </a:rPr>
              <a:t>4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076056" y="1700808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/>
                <a:cs typeface="Arial"/>
              </a:rPr>
              <a:t>► Ensino de Línguas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716016" y="285293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/>
                <a:cs typeface="Arial"/>
              </a:rPr>
              <a:t>►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História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508104" y="2204864"/>
            <a:ext cx="2818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"/>
                <a:cs typeface="Arial"/>
              </a:rPr>
              <a:t>● </a:t>
            </a:r>
            <a:r>
              <a:rPr lang="pt-BR" sz="2400" dirty="0" smtClean="0">
                <a:latin typeface="Arial" pitchFamily="34" charset="0"/>
                <a:cs typeface="Arial" pitchFamily="34" charset="0"/>
                <a:hlinkClick r:id="rId15" action="ppaction://hlinkfile"/>
              </a:rPr>
              <a:t>Inglês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pt-BR" sz="2400" dirty="0" smtClean="0">
                <a:latin typeface="Arial" pitchFamily="34" charset="0"/>
                <a:cs typeface="Arial" pitchFamily="34" charset="0"/>
                <a:hlinkClick r:id="rId16" action="ppaction://hlinkfile"/>
              </a:rPr>
              <a:t>Espanhol</a:t>
            </a:r>
            <a:endParaRPr lang="pt-BR" sz="2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076056" y="3284984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/>
                <a:cs typeface="Arial"/>
              </a:rPr>
              <a:t>● </a:t>
            </a:r>
            <a:r>
              <a:rPr lang="pt-BR" sz="2400" dirty="0" smtClean="0">
                <a:latin typeface="Arial" pitchFamily="34" charset="0"/>
                <a:cs typeface="Arial" pitchFamily="34" charset="0"/>
                <a:hlinkClick r:id="rId17" action="ppaction://hlinkfile"/>
              </a:rPr>
              <a:t>Quilombo dos Palmares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076056" y="371703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/>
                <a:cs typeface="Arial"/>
              </a:rPr>
              <a:t>● </a:t>
            </a:r>
            <a:r>
              <a:rPr lang="pt-BR" sz="2400" dirty="0" smtClean="0">
                <a:latin typeface="Arial" pitchFamily="34" charset="0"/>
                <a:cs typeface="Arial" pitchFamily="34" charset="0"/>
                <a:hlinkClick r:id="rId18" action="ppaction://hlinkfile"/>
              </a:rPr>
              <a:t>Segunda Guerra Mundial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092644" y="1052736"/>
            <a:ext cx="2503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/>
                <a:cs typeface="Arial"/>
              </a:rPr>
              <a:t>► </a:t>
            </a:r>
            <a:r>
              <a:rPr lang="pt-BR" sz="2400" dirty="0" smtClean="0">
                <a:latin typeface="Arial" pitchFamily="34" charset="0"/>
                <a:cs typeface="Arial" pitchFamily="34" charset="0"/>
                <a:hlinkClick r:id="rId19" action="ppaction://hlinkfile"/>
              </a:rPr>
              <a:t>Ética / Direito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716016" y="4335487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/>
                <a:cs typeface="Arial"/>
              </a:rPr>
              <a:t>►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Física (</a:t>
            </a:r>
            <a:r>
              <a:rPr lang="pt-BR" sz="2400" dirty="0" smtClean="0">
                <a:latin typeface="Arial" pitchFamily="34" charset="0"/>
                <a:cs typeface="Arial" pitchFamily="34" charset="0"/>
                <a:hlinkClick r:id="rId20" action="ppaction://hlinkfile"/>
              </a:rPr>
              <a:t>Eletricidade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228184" y="501317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/>
                <a:cs typeface="Arial"/>
              </a:rPr>
              <a:t>► </a:t>
            </a:r>
            <a:r>
              <a:rPr lang="pt-BR" sz="2400" dirty="0" smtClean="0">
                <a:latin typeface="Arial" pitchFamily="34" charset="0"/>
                <a:cs typeface="Arial" pitchFamily="34" charset="0"/>
                <a:hlinkClick r:id="rId21" action="ppaction://hlinkfile"/>
              </a:rPr>
              <a:t>Romance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682</Words>
  <Application>Microsoft Office PowerPoint</Application>
  <PresentationFormat>Apresentação na tela (4:3)</PresentationFormat>
  <Paragraphs>154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Usuario</cp:lastModifiedBy>
  <cp:revision>85</cp:revision>
  <dcterms:created xsi:type="dcterms:W3CDTF">2019-02-20T03:09:46Z</dcterms:created>
  <dcterms:modified xsi:type="dcterms:W3CDTF">2019-02-25T16:51:30Z</dcterms:modified>
</cp:coreProperties>
</file>