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257" r:id="rId4"/>
    <p:sldId id="294" r:id="rId5"/>
    <p:sldId id="258" r:id="rId6"/>
    <p:sldId id="273" r:id="rId7"/>
    <p:sldId id="295" r:id="rId8"/>
    <p:sldId id="259" r:id="rId9"/>
    <p:sldId id="280" r:id="rId10"/>
    <p:sldId id="281" r:id="rId11"/>
    <p:sldId id="260" r:id="rId12"/>
    <p:sldId id="282" r:id="rId13"/>
    <p:sldId id="261" r:id="rId14"/>
    <p:sldId id="283" r:id="rId15"/>
    <p:sldId id="284" r:id="rId16"/>
    <p:sldId id="262" r:id="rId17"/>
    <p:sldId id="285" r:id="rId18"/>
    <p:sldId id="263" r:id="rId19"/>
    <p:sldId id="287" r:id="rId20"/>
    <p:sldId id="264" r:id="rId21"/>
    <p:sldId id="288" r:id="rId22"/>
    <p:sldId id="265" r:id="rId23"/>
    <p:sldId id="289" r:id="rId24"/>
    <p:sldId id="267" r:id="rId25"/>
    <p:sldId id="290" r:id="rId26"/>
    <p:sldId id="268" r:id="rId27"/>
    <p:sldId id="291" r:id="rId28"/>
    <p:sldId id="269" r:id="rId29"/>
    <p:sldId id="292" r:id="rId30"/>
    <p:sldId id="272" r:id="rId31"/>
    <p:sldId id="293" r:id="rId32"/>
    <p:sldId id="296" r:id="rId33"/>
    <p:sldId id="298" r:id="rId34"/>
    <p:sldId id="275" r:id="rId35"/>
    <p:sldId id="299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99"/>
    <a:srgbClr val="2C94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576055-2C82-4210-ACA4-AFA9C291A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2561D9B-0889-4751-80F1-5ADE92D80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7E263D9-7E0C-4456-BDD5-474150D2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4E77CCB-B96D-4EF1-AF12-A0071419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3A01DBA-3A7A-4496-A9F2-2014B690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825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F63C7D-19F5-4F09-AABB-98B58ADF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D736BB22-4C82-484E-84E8-89F676BBB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F1106DB-6E92-461B-8985-B06C799C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FC14A65-F829-40A6-BE8A-0A124213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7BF519E-4670-4DAB-AF64-7CCEACE5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715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9296731-88AC-4E2A-AC7F-5A8DD7841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ED4DB743-3894-47C2-8686-99EB67070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ABB4ADD-8DDD-4836-AC59-662BBBF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81E6767-061D-40EB-880B-10BA0390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6D34738-421B-4FF1-BEFE-71BA4973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571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FA88DF-AEC3-45E6-AC3B-B10DA736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86E370E-1082-4D58-933D-D6E66893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6100A19-48DF-4CCA-B5A8-D17DD56D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9B4E811-4E16-452A-8B4F-D76C7E18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B4F7AC6-94BB-41FA-BB69-21AE5FF0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01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30DB10-9134-4A82-82BD-75178C38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46C98AC-055B-4B13-8970-42459736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26EFF9A-1289-413A-96D8-CF61CE4B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FA79CCE-16A3-4A0D-BC0D-F0654131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A76BFB1-3E1C-4A0D-9049-BF0C8F8B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056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CE673E-6301-40C3-A0F9-1715F74F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96B4FD3-5E6D-424C-8D82-42E97CC1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FB8C831C-A6C6-4329-B9F6-A18078E24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095D75-C9CC-49C3-A599-0B38D921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735094D-9896-4BD5-9B28-FF126C0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4F5CE53-A0FC-4870-88BA-3BECBDC9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800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BD5534-068C-4121-B353-BFF7EE02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35AF09D-231E-416A-AC64-AF5E3A90D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BAB01FA1-F7A8-436E-B7E9-93E746DE4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D4668051-946F-4A7B-A5A4-55C1BC3EA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E8B7B6E2-83C2-40AE-81C5-655DFC971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2704D4B3-A1F4-4D07-B4E5-3A398335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2D966FDF-7467-4187-A6EA-A1158DD9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6CCCB8CC-26DB-46B7-A878-8D5FE53E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529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2A929A8-D57D-4BEB-B491-2CBCEA59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6A76AEA4-9AB9-4168-B5ED-FA77A6B9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63B590C9-BEEE-4D8B-A91D-F53AAE00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444395F9-4FA5-4032-BC5D-0DBF1234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9389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B0EC6EB-1458-491F-8F86-AE71C930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F40CD920-F518-4654-A4C5-C162E7BC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0EDC4B4-FFE1-4C74-B0F3-CB84D845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279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DB0D8E-F1F8-44B9-AC4F-92B41EE4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6BBAC24-E8CD-41BD-9E49-4C62B601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6232E1A-BEE6-4D99-B8C1-848C22FB9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C5E3CFF-CB3F-4199-9A9F-506A92E9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DF074FC-64B4-479E-A312-63AF1803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DF4E75D-31FD-44D8-A6B1-0E19023F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366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33264A-2A17-4AE1-9871-5BFC6701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EDB075A8-0702-4D3B-BDE2-3790D93A9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4E3A620-E17A-4E8D-B581-593C23569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F5AE752A-95F7-4482-B3A6-3815C39B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D43136F-DBDF-4AF5-80BB-B151A75F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8CC21-F8F4-45B5-BA47-A6B92A4E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321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9B7E247F-F873-405C-AA12-615295E0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9AFDA66-7386-4CF9-9537-21F8CCCE0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FD5EEFC-4B73-4E78-9BEC-B4D9FD4CF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511B-227D-4130-9CBA-25B3EDF69DC9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55E2976-2145-4D54-9A95-A1848C97A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16EDA23-4484-47DB-9D0D-BE818B2DD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1138-4503-4F0B-B9D2-657B4A8BECF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47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ooke.com.br/filmes/meia-hora-e-as-manchetes-que-viram-manchet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meiahora.ig.com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ke.com.br/filmes/meia-hora-e-as-manchetes-que-viram-manchete" TargetMode="External"/><Relationship Id="rId2" Type="http://schemas.openxmlformats.org/officeDocument/2006/relationships/hyperlink" Target="http://basenacionalcomum.mec.gov.br/aba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79ED36-EC12-4F72-9067-0F6976811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299164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AS FIGURAS DE LINGUAGEM NAS CAPAS DO JORNAL MEIA HORA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5DF5A83-DE45-450E-B3CF-51324E7D5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124" y="5185478"/>
            <a:ext cx="7818784" cy="1033757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ALUNO: TALYSSON PEREIRA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ORIENTADOR: Prof. M.</a:t>
            </a:r>
            <a:r>
              <a:rPr lang="pt-BR" b="1" baseline="30000" dirty="0">
                <a:latin typeface="Arial" pitchFamily="34" charset="0"/>
                <a:cs typeface="Arial" pitchFamily="34" charset="0"/>
              </a:rPr>
              <a:t>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JOSÉ MANUEL DA SILVA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7749" y="185528"/>
            <a:ext cx="10410825" cy="669254"/>
            <a:chOff x="774010" y="5782277"/>
            <a:chExt cx="10410825" cy="669254"/>
          </a:xfrm>
        </p:grpSpPr>
        <p:sp>
          <p:nvSpPr>
            <p:cNvPr id="4" name="Título 1">
              <a:extLst>
                <a:ext uri="{FF2B5EF4-FFF2-40B4-BE49-F238E27FC236}">
                  <a16:creationId xmlns="" xmlns:a16="http://schemas.microsoft.com/office/drawing/2014/main" id="{24028D34-D563-4BB0-A5F2-1DEAAD738CE7}"/>
                </a:ext>
              </a:extLst>
            </p:cNvPr>
            <p:cNvSpPr txBox="1">
              <a:spLocks/>
            </p:cNvSpPr>
            <p:nvPr/>
          </p:nvSpPr>
          <p:spPr>
            <a:xfrm>
              <a:off x="2129063" y="5850292"/>
              <a:ext cx="8459422" cy="5457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2800" b="1" dirty="0" smtClean="0">
                  <a:latin typeface="Arial" pitchFamily="34" charset="0"/>
                  <a:cs typeface="Arial" pitchFamily="34" charset="0"/>
                </a:rPr>
                <a:t>VIII SEMANA </a:t>
              </a:r>
              <a:r>
                <a:rPr lang="pt-BR" sz="2800" b="1" dirty="0">
                  <a:latin typeface="Arial" pitchFamily="34" charset="0"/>
                  <a:cs typeface="Arial" pitchFamily="34" charset="0"/>
                </a:rPr>
                <a:t>ACADÊMICA DE PEGAGOGIA </a:t>
              </a:r>
              <a:r>
                <a:rPr lang="pt-BR" sz="2800" b="1" dirty="0" smtClean="0">
                  <a:latin typeface="Arial" pitchFamily="34" charset="0"/>
                  <a:cs typeface="Arial" pitchFamily="34" charset="0"/>
                </a:rPr>
                <a:t>– 2019</a:t>
              </a:r>
              <a:endParaRPr lang="en-GB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010" y="5813356"/>
              <a:ext cx="131445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32384" y="5782277"/>
              <a:ext cx="552451" cy="65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223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Capa jornal Meia Hora 18/05/2019">
            <a:extLst>
              <a:ext uri="{FF2B5EF4-FFF2-40B4-BE49-F238E27FC236}">
                <a16:creationId xmlns="" xmlns:a16="http://schemas.microsoft.com/office/drawing/2014/main" id="{B04A495B-A2F9-4970-B096-A6908213F6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716"/>
          <a:stretch/>
        </p:blipFill>
        <p:spPr bwMode="auto">
          <a:xfrm>
            <a:off x="643467" y="3962400"/>
            <a:ext cx="10905066" cy="2246847"/>
          </a:xfrm>
          <a:prstGeom prst="rect">
            <a:avLst/>
          </a:prstGeom>
          <a:noFill/>
        </p:spPr>
      </p:pic>
      <p:sp>
        <p:nvSpPr>
          <p:cNvPr id="2" name="Texto Explicativo: Seta para Baixo 1">
            <a:extLst>
              <a:ext uri="{FF2B5EF4-FFF2-40B4-BE49-F238E27FC236}">
                <a16:creationId xmlns="" xmlns:a16="http://schemas.microsoft.com/office/drawing/2014/main" id="{56ABED74-D7A4-455F-A31D-F248CD7FB97D}"/>
              </a:ext>
            </a:extLst>
          </p:cNvPr>
          <p:cNvSpPr/>
          <p:nvPr/>
        </p:nvSpPr>
        <p:spPr>
          <a:xfrm>
            <a:off x="7780421" y="1812758"/>
            <a:ext cx="2903621" cy="2101516"/>
          </a:xfrm>
          <a:prstGeom prst="downArrowCallout">
            <a:avLst>
              <a:gd name="adj1" fmla="val 16150"/>
              <a:gd name="adj2" fmla="val 18805"/>
              <a:gd name="adj3" fmla="val 25000"/>
              <a:gd name="adj4" fmla="val 61923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ALUSÃO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PARADOXO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06713" y="1324302"/>
            <a:ext cx="3421117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VIOLÊNCIA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TRÂNSITO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SAÚDE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- SEGURANÇA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- ENCHENTE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67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Capa jornal Meia Hora 03/07/2019">
            <a:extLst>
              <a:ext uri="{FF2B5EF4-FFF2-40B4-BE49-F238E27FC236}">
                <a16:creationId xmlns="" xmlns:a16="http://schemas.microsoft.com/office/drawing/2014/main" id="{5F853351-C475-43C9-AEF1-8CEB0F5312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370" y="643467"/>
            <a:ext cx="4763260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4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25A1BF8-EA57-451D-A9C7-374653644AF1}"/>
              </a:ext>
            </a:extLst>
          </p:cNvPr>
          <p:cNvSpPr/>
          <p:nvPr/>
        </p:nvSpPr>
        <p:spPr>
          <a:xfrm>
            <a:off x="8085735" y="2859597"/>
            <a:ext cx="2871537" cy="10026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68" y="694997"/>
            <a:ext cx="7294015" cy="192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29" y="2738437"/>
            <a:ext cx="5257494" cy="11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774" y="4035973"/>
            <a:ext cx="4032639" cy="216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7770106" y="4114799"/>
            <a:ext cx="342111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HQs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- FUTEBOL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51374" y="5376204"/>
            <a:ext cx="34211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 PONTO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GÍRIA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67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7/06/2019">
            <a:extLst>
              <a:ext uri="{FF2B5EF4-FFF2-40B4-BE49-F238E27FC236}">
                <a16:creationId xmlns="" xmlns:a16="http://schemas.microsoft.com/office/drawing/2014/main" id="{F28D5C91-4E80-43A9-B424-EC6549FB48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188" y="643467"/>
            <a:ext cx="4693623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84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7/06/2019">
            <a:extLst>
              <a:ext uri="{FF2B5EF4-FFF2-40B4-BE49-F238E27FC236}">
                <a16:creationId xmlns="" xmlns:a16="http://schemas.microsoft.com/office/drawing/2014/main" id="{F28D5C91-4E80-43A9-B424-EC6549FB48B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66" t="35674" r="13087" b="50000"/>
          <a:stretch/>
        </p:blipFill>
        <p:spPr bwMode="auto">
          <a:xfrm>
            <a:off x="1257370" y="2051728"/>
            <a:ext cx="5011604" cy="2930174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966A8DD-C6B0-4ED6-9BD9-BFD18D2F6A69}"/>
              </a:ext>
            </a:extLst>
          </p:cNvPr>
          <p:cNvSpPr/>
          <p:nvPr/>
        </p:nvSpPr>
        <p:spPr>
          <a:xfrm>
            <a:off x="8056948" y="2030419"/>
            <a:ext cx="2871537" cy="10026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32321" y="3373136"/>
            <a:ext cx="453281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RELIGIÃO / ESPIRITUALIDADE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FUTEBOL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319" y="919984"/>
            <a:ext cx="5322306" cy="78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7667590" y="4583123"/>
            <a:ext cx="34211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 PONTO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GÍRIA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>
            <a:off x="4467497" y="3317966"/>
            <a:ext cx="1058091" cy="54760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rot="16200000" flipH="1">
            <a:off x="5120640" y="3944982"/>
            <a:ext cx="1894115" cy="163285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4966A8DD-C6B0-4ED6-9BD9-BFD18D2F6A69}"/>
              </a:ext>
            </a:extLst>
          </p:cNvPr>
          <p:cNvSpPr/>
          <p:nvPr/>
        </p:nvSpPr>
        <p:spPr>
          <a:xfrm>
            <a:off x="6903064" y="5605289"/>
            <a:ext cx="1718423" cy="6000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IRONIA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8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7/06/2019">
            <a:extLst>
              <a:ext uri="{FF2B5EF4-FFF2-40B4-BE49-F238E27FC236}">
                <a16:creationId xmlns="" xmlns:a16="http://schemas.microsoft.com/office/drawing/2014/main" id="{F28D5C91-4E80-43A9-B424-EC6549FB48B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55" t="81459" r="30177" b="4719"/>
          <a:stretch/>
        </p:blipFill>
        <p:spPr bwMode="auto">
          <a:xfrm>
            <a:off x="1343388" y="1833224"/>
            <a:ext cx="4354110" cy="3180210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B8C7AE9A-09C1-4781-83C6-849850ADD29C}"/>
              </a:ext>
            </a:extLst>
          </p:cNvPr>
          <p:cNvSpPr/>
          <p:nvPr/>
        </p:nvSpPr>
        <p:spPr>
          <a:xfrm>
            <a:off x="7812241" y="1965988"/>
            <a:ext cx="2871537" cy="10026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ANTÍTESE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467141" y="3169324"/>
            <a:ext cx="342111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 RELACIONADO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RELIGIÃO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465081" y="4126618"/>
            <a:ext cx="342111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OUTROS PONTOS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GÍRIA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METAPLASMO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 rot="20347186">
            <a:off x="3174274" y="3566159"/>
            <a:ext cx="1332411" cy="7837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140926" y="4140924"/>
            <a:ext cx="1502231" cy="12409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966A8DD-C6B0-4ED6-9BD9-BFD18D2F6A69}"/>
              </a:ext>
            </a:extLst>
          </p:cNvPr>
          <p:cNvSpPr/>
          <p:nvPr/>
        </p:nvSpPr>
        <p:spPr>
          <a:xfrm>
            <a:off x="5635967" y="5187277"/>
            <a:ext cx="1718423" cy="6000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IRONIA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1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4/06/2019">
            <a:extLst>
              <a:ext uri="{FF2B5EF4-FFF2-40B4-BE49-F238E27FC236}">
                <a16:creationId xmlns="" xmlns:a16="http://schemas.microsoft.com/office/drawing/2014/main" id="{9A5CB924-CB86-448C-BD04-A88013E8EC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9550" y="643467"/>
            <a:ext cx="4832900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18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4/06/2019">
            <a:extLst>
              <a:ext uri="{FF2B5EF4-FFF2-40B4-BE49-F238E27FC236}">
                <a16:creationId xmlns="" xmlns:a16="http://schemas.microsoft.com/office/drawing/2014/main" id="{9A5CB924-CB86-448C-BD04-A88013E8EC6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113" r="21122"/>
          <a:stretch/>
        </p:blipFill>
        <p:spPr bwMode="auto">
          <a:xfrm>
            <a:off x="1980094" y="4822174"/>
            <a:ext cx="8551272" cy="1457755"/>
          </a:xfrm>
          <a:prstGeom prst="rect">
            <a:avLst/>
          </a:prstGeom>
          <a:noFill/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8D464DFA-07AC-4371-BE9A-B20256485FA5}"/>
              </a:ext>
            </a:extLst>
          </p:cNvPr>
          <p:cNvSpPr/>
          <p:nvPr/>
        </p:nvSpPr>
        <p:spPr>
          <a:xfrm>
            <a:off x="7984925" y="649335"/>
            <a:ext cx="2871537" cy="148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PARONOMÁSIA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19" y="613706"/>
            <a:ext cx="6410160" cy="39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7662037" y="2365502"/>
            <a:ext cx="342111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CINEMA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FUTEBOL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LITERATURA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656780" y="3894245"/>
            <a:ext cx="34211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 PONTO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EXPRESSÃO IDIOMÁTICA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15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26/05/2019">
            <a:extLst>
              <a:ext uri="{FF2B5EF4-FFF2-40B4-BE49-F238E27FC236}">
                <a16:creationId xmlns="" xmlns:a16="http://schemas.microsoft.com/office/drawing/2014/main" id="{9AE631D1-34F8-437D-8006-E15BEE6079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405" y="643467"/>
            <a:ext cx="4777189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92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DA145DC4-344E-4130-9A9C-F98CFE2AF94B}"/>
              </a:ext>
            </a:extLst>
          </p:cNvPr>
          <p:cNvSpPr/>
          <p:nvPr/>
        </p:nvSpPr>
        <p:spPr>
          <a:xfrm>
            <a:off x="6534388" y="2457774"/>
            <a:ext cx="3145180" cy="148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METONÍMIA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PERSONIFICAÇÃO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13" y="901918"/>
            <a:ext cx="9275708" cy="10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8476" y="2110608"/>
            <a:ext cx="2845675" cy="38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6400795" y="4193627"/>
            <a:ext cx="342111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FUTEBOL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TECNOLOGIA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9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25758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631324" y="4171407"/>
            <a:ext cx="8929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jornal meia hora foi fundado em 2005 com o objetivo de atender àqueles que não liam nenhum tipo de jornal por conta da linguagem. O jornal tem uma linguagem de fácil entendimento e conta com um conteúdo que se relaciona diretamente com as necessidades do leitor.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437" y="6319061"/>
            <a:ext cx="5292667" cy="46166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  <a:hlinkClick r:id="rId4"/>
              </a:rPr>
              <a:t>Web site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- https://meiahora.ig.com.br/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24" y="1026442"/>
            <a:ext cx="11977352" cy="30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9854226" y="6319061"/>
            <a:ext cx="2273379" cy="46166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  <a:hlinkClick r:id="rId6"/>
              </a:rPr>
              <a:t>Breve Histórico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24/08/2019">
            <a:extLst>
              <a:ext uri="{FF2B5EF4-FFF2-40B4-BE49-F238E27FC236}">
                <a16:creationId xmlns="" xmlns:a16="http://schemas.microsoft.com/office/drawing/2014/main" id="{CA771BC4-DDA5-4A69-8573-305C744D88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623" y="643467"/>
            <a:ext cx="4860754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53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24/08/2019">
            <a:extLst>
              <a:ext uri="{FF2B5EF4-FFF2-40B4-BE49-F238E27FC236}">
                <a16:creationId xmlns="" xmlns:a16="http://schemas.microsoft.com/office/drawing/2014/main" id="{CA771BC4-DDA5-4A69-8573-305C744D889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98" t="85202"/>
          <a:stretch/>
        </p:blipFill>
        <p:spPr bwMode="auto">
          <a:xfrm>
            <a:off x="914667" y="897254"/>
            <a:ext cx="10529242" cy="1735590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A52C8EF-2F7A-41F9-903B-2706CEC70763}"/>
              </a:ext>
            </a:extLst>
          </p:cNvPr>
          <p:cNvSpPr/>
          <p:nvPr/>
        </p:nvSpPr>
        <p:spPr>
          <a:xfrm>
            <a:off x="2313381" y="3169494"/>
            <a:ext cx="2871537" cy="148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IRONIA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58451" y="2973286"/>
            <a:ext cx="342111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MEIO AMBIENTE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POLÍTICA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64847" y="4153125"/>
            <a:ext cx="34211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 PONTO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GÍRIA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08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2/08/2019">
            <a:extLst>
              <a:ext uri="{FF2B5EF4-FFF2-40B4-BE49-F238E27FC236}">
                <a16:creationId xmlns="" xmlns:a16="http://schemas.microsoft.com/office/drawing/2014/main" id="{E6482A79-C3C8-4BF0-A00C-542AB4E8CF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694" y="643467"/>
            <a:ext cx="4888611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67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C0AFF6C-E543-4844-8302-F2B1599E67F8}"/>
              </a:ext>
            </a:extLst>
          </p:cNvPr>
          <p:cNvSpPr/>
          <p:nvPr/>
        </p:nvSpPr>
        <p:spPr>
          <a:xfrm>
            <a:off x="8116129" y="1723192"/>
            <a:ext cx="2871537" cy="148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PARONOMÁSIA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571" y="1638299"/>
            <a:ext cx="6019343" cy="329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7858764" y="3411293"/>
            <a:ext cx="342111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HQs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CINEMA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- FUTEBOL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99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5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15/09/2019">
            <a:extLst>
              <a:ext uri="{FF2B5EF4-FFF2-40B4-BE49-F238E27FC236}">
                <a16:creationId xmlns="" xmlns:a16="http://schemas.microsoft.com/office/drawing/2014/main" id="{E7CB2128-014E-437D-A3D3-C1604CAF16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9550" y="643467"/>
            <a:ext cx="4832900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4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5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F78A522-CA2E-4A85-80E8-BDE85AE208C0}"/>
              </a:ext>
            </a:extLst>
          </p:cNvPr>
          <p:cNvSpPr/>
          <p:nvPr/>
        </p:nvSpPr>
        <p:spPr>
          <a:xfrm>
            <a:off x="7185489" y="1438049"/>
            <a:ext cx="2871537" cy="148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04" y="684158"/>
            <a:ext cx="4769727" cy="179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447" y="2584395"/>
            <a:ext cx="3042089" cy="368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6879016" y="3201546"/>
            <a:ext cx="342111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FUTEBOL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RELIGIÃO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71702" y="4532866"/>
            <a:ext cx="342111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OUTROS PONTOS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APELIDOS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REDUÇÃO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5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6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9/09/2019">
            <a:extLst>
              <a:ext uri="{FF2B5EF4-FFF2-40B4-BE49-F238E27FC236}">
                <a16:creationId xmlns="" xmlns:a16="http://schemas.microsoft.com/office/drawing/2014/main" id="{579DC1C7-5995-4DCE-BB1D-93A3D146F9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41" y="643467"/>
            <a:ext cx="4791117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93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6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9/09/2019">
            <a:extLst>
              <a:ext uri="{FF2B5EF4-FFF2-40B4-BE49-F238E27FC236}">
                <a16:creationId xmlns="" xmlns:a16="http://schemas.microsoft.com/office/drawing/2014/main" id="{579DC1C7-5995-4DCE-BB1D-93A3D146F93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45" r="45647" b="64038"/>
          <a:stretch/>
        </p:blipFill>
        <p:spPr bwMode="auto">
          <a:xfrm>
            <a:off x="894732" y="1669646"/>
            <a:ext cx="7071956" cy="3438404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2BCFA86-C0BD-4AFA-854C-F9E69A207BBF}"/>
              </a:ext>
            </a:extLst>
          </p:cNvPr>
          <p:cNvSpPr/>
          <p:nvPr/>
        </p:nvSpPr>
        <p:spPr>
          <a:xfrm>
            <a:off x="8277122" y="1671554"/>
            <a:ext cx="3061437" cy="148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PARONOMÁSIA 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PERSONIFICAÇÃO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071941" y="3362853"/>
            <a:ext cx="342111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CINEMA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FUTEBOL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66685" y="4564848"/>
            <a:ext cx="342111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OUTROS PONTOS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REDUÇÃO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APELIDOS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8/09/2019">
            <a:extLst>
              <a:ext uri="{FF2B5EF4-FFF2-40B4-BE49-F238E27FC236}">
                <a16:creationId xmlns="" xmlns:a16="http://schemas.microsoft.com/office/drawing/2014/main" id="{E6A04FE0-F1ED-43C0-927D-7A852243B0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514" y="643467"/>
            <a:ext cx="4818972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99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08/09/2019">
            <a:extLst>
              <a:ext uri="{FF2B5EF4-FFF2-40B4-BE49-F238E27FC236}">
                <a16:creationId xmlns="" xmlns:a16="http://schemas.microsoft.com/office/drawing/2014/main" id="{E6A04FE0-F1ED-43C0-927D-7A852243B0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5" t="17244" r="20039" b="51536"/>
          <a:stretch/>
        </p:blipFill>
        <p:spPr bwMode="auto">
          <a:xfrm>
            <a:off x="801552" y="1572403"/>
            <a:ext cx="6779527" cy="3362204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E00B2BA-1CE8-4772-8EA6-5905C67E0CEF}"/>
              </a:ext>
            </a:extLst>
          </p:cNvPr>
          <p:cNvSpPr/>
          <p:nvPr/>
        </p:nvSpPr>
        <p:spPr>
          <a:xfrm>
            <a:off x="8186925" y="1648251"/>
            <a:ext cx="2871537" cy="148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RETICÊNCIA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866989" y="3401927"/>
            <a:ext cx="342111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FUTEBOL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61733" y="4342077"/>
            <a:ext cx="342111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OUTROS PONTOS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GÍRIA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APELIDOS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0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85664-168E-449A-83C7-5BE2A74C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BNCC – LÍNGUA PORTUGUESA 5º ANO</a:t>
            </a:r>
            <a:endParaRPr lang="en-US" sz="32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45E3F38-CF08-41B5-9E44-B010962903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592" y="1675227"/>
            <a:ext cx="9986816" cy="43941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0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29/05/2019">
            <a:extLst>
              <a:ext uri="{FF2B5EF4-FFF2-40B4-BE49-F238E27FC236}">
                <a16:creationId xmlns="" xmlns:a16="http://schemas.microsoft.com/office/drawing/2014/main" id="{1BB79888-8E2C-405D-ACC6-59DBCABF39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297" y="643467"/>
            <a:ext cx="4735406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94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pa jornal Meia Hora 29/05/2019">
            <a:extLst>
              <a:ext uri="{FF2B5EF4-FFF2-40B4-BE49-F238E27FC236}">
                <a16:creationId xmlns="" xmlns:a16="http://schemas.microsoft.com/office/drawing/2014/main" id="{1BB79888-8E2C-405D-ACC6-59DBCABF39F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229" r="19850"/>
          <a:stretch/>
        </p:blipFill>
        <p:spPr bwMode="auto">
          <a:xfrm>
            <a:off x="801000" y="1429518"/>
            <a:ext cx="6987166" cy="3528153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D831724-DC15-4867-87F1-5AD3484F850F}"/>
              </a:ext>
            </a:extLst>
          </p:cNvPr>
          <p:cNvSpPr/>
          <p:nvPr/>
        </p:nvSpPr>
        <p:spPr>
          <a:xfrm>
            <a:off x="8242440" y="1455178"/>
            <a:ext cx="2871537" cy="148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ALUSÃO 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METÁFORA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PARADOXO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993113" y="3121114"/>
            <a:ext cx="342111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 RELACIONADO</a:t>
            </a:r>
          </a:p>
          <a:p>
            <a:pPr algn="ctr"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VIOLÊNCIA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89911" y="4037736"/>
            <a:ext cx="34211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 PONTO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METAPLASMO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46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guarda-chuva, acessório, vermelho&#10;&#10;Descrição gerada automaticamente">
            <a:extLst>
              <a:ext uri="{FF2B5EF4-FFF2-40B4-BE49-F238E27FC236}">
                <a16:creationId xmlns="" xmlns:a16="http://schemas.microsoft.com/office/drawing/2014/main" id="{9081B152-B858-42E4-BEE3-AAF821C84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71" y="1843377"/>
            <a:ext cx="7513926" cy="4376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27A4824-461F-4B09-9967-F61725B94675}"/>
              </a:ext>
            </a:extLst>
          </p:cNvPr>
          <p:cNvSpPr txBox="1"/>
          <p:nvPr/>
        </p:nvSpPr>
        <p:spPr>
          <a:xfrm rot="3485282">
            <a:off x="1929336" y="2009598"/>
            <a:ext cx="305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GEOGRAFIA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54AC62-2BC4-4B01-87F6-687E7F574B40}"/>
              </a:ext>
            </a:extLst>
          </p:cNvPr>
          <p:cNvSpPr txBox="1"/>
          <p:nvPr/>
        </p:nvSpPr>
        <p:spPr>
          <a:xfrm rot="1244090">
            <a:off x="931965" y="4088287"/>
            <a:ext cx="236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2DF3858-B52A-405E-AA41-997AB26EDC22}"/>
              </a:ext>
            </a:extLst>
          </p:cNvPr>
          <p:cNvSpPr txBox="1"/>
          <p:nvPr/>
        </p:nvSpPr>
        <p:spPr>
          <a:xfrm rot="1902577">
            <a:off x="698015" y="2891523"/>
            <a:ext cx="322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3FE819EC-C4C5-4B60-9326-F9C9DCC04314}"/>
              </a:ext>
            </a:extLst>
          </p:cNvPr>
          <p:cNvSpPr txBox="1"/>
          <p:nvPr/>
        </p:nvSpPr>
        <p:spPr>
          <a:xfrm rot="16460962">
            <a:off x="4841229" y="1748335"/>
            <a:ext cx="224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CIÊNCIA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21CDDFB5-5FB0-4D50-B07F-073FBF6FF4D9}"/>
              </a:ext>
            </a:extLst>
          </p:cNvPr>
          <p:cNvSpPr txBox="1"/>
          <p:nvPr/>
        </p:nvSpPr>
        <p:spPr>
          <a:xfrm rot="4356900">
            <a:off x="3935646" y="2007923"/>
            <a:ext cx="176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392D4617-A150-44BD-AE0A-D92C991F58E4}"/>
              </a:ext>
            </a:extLst>
          </p:cNvPr>
          <p:cNvSpPr txBox="1"/>
          <p:nvPr/>
        </p:nvSpPr>
        <p:spPr>
          <a:xfrm rot="17458213">
            <a:off x="5891745" y="1897819"/>
            <a:ext cx="226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78F7677-7D06-4E63-8254-D9FA0F4B0F7A}"/>
              </a:ext>
            </a:extLst>
          </p:cNvPr>
          <p:cNvSpPr txBox="1"/>
          <p:nvPr/>
        </p:nvSpPr>
        <p:spPr>
          <a:xfrm rot="19700051">
            <a:off x="8097412" y="3231174"/>
            <a:ext cx="275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FILOSOFIA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0CBF4AD3-C94A-41BE-8AD7-7F930E4CA18C}"/>
              </a:ext>
            </a:extLst>
          </p:cNvPr>
          <p:cNvSpPr txBox="1"/>
          <p:nvPr/>
        </p:nvSpPr>
        <p:spPr>
          <a:xfrm rot="20418031">
            <a:off x="8606139" y="4144957"/>
            <a:ext cx="247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RELIGIÃO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8C86FC4F-699C-4B3C-B8DA-5A1F5FAD0317}"/>
              </a:ext>
            </a:extLst>
          </p:cNvPr>
          <p:cNvSpPr txBox="1"/>
          <p:nvPr/>
        </p:nvSpPr>
        <p:spPr>
          <a:xfrm rot="18592097">
            <a:off x="7230803" y="2314538"/>
            <a:ext cx="313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SOCIOLOGIA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0CBF4AD3-C94A-41BE-8AD7-7F930E4CA18C}"/>
              </a:ext>
            </a:extLst>
          </p:cNvPr>
          <p:cNvSpPr txBox="1"/>
          <p:nvPr/>
        </p:nvSpPr>
        <p:spPr>
          <a:xfrm rot="18571510">
            <a:off x="6490724" y="1805961"/>
            <a:ext cx="35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INFORMÁTICA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4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em preto e branco com texto preto sobre fundo branco&#10;&#10;Descrição gerada automaticamente">
            <a:extLst>
              <a:ext uri="{FF2B5EF4-FFF2-40B4-BE49-F238E27FC236}">
                <a16:creationId xmlns="" xmlns:a16="http://schemas.microsoft.com/office/drawing/2014/main" id="{573A9AC0-4D83-48F6-9763-B9D080532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53550"/>
            <a:ext cx="10905066" cy="49508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82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365D4-4535-45AF-A167-C00AB506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29" y="86231"/>
            <a:ext cx="8345511" cy="6221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REFERÊNCIAS BIBLIOGRÁFICAS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0E89089-46C6-441A-ABB7-6E5AA4D9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419"/>
            <a:ext cx="10515600" cy="593591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ABREU, Antônio Suárez.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A arte de argumentar.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Cotia, SP: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Ateliê Editorial, 2009.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BECHARA, Evanildo.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Moderna gramática portuguesa.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37. ed. Rio de Janeiro: Nova Fronteira, 2009.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BRASIL.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Base Nacional Comum Curricular.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2017. Disponível em: &lt;</a:t>
            </a:r>
            <a:r>
              <a:rPr lang="pt-BR" sz="2200" dirty="0">
                <a:latin typeface="Arial" pitchFamily="34" charset="0"/>
                <a:cs typeface="Arial" pitchFamily="34" charset="0"/>
                <a:hlinkClick r:id="rId2"/>
              </a:rPr>
              <a:t>http://basenacionalcomum.mec.gov.br/</a:t>
            </a:r>
            <a:r>
              <a:rPr lang="pt-BR" sz="2200" dirty="0" err="1">
                <a:latin typeface="Arial" pitchFamily="34" charset="0"/>
                <a:cs typeface="Arial" pitchFamily="34" charset="0"/>
                <a:hlinkClick r:id="rId2"/>
              </a:rPr>
              <a:t>abase</a:t>
            </a:r>
            <a:r>
              <a:rPr lang="pt-BR" sz="2200" dirty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&gt;. Acesso em: 30 set. 2019.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BRASIL. Secretaria de Educação Fundamental.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Parâmetros curriculares nacionais: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língua portuguesa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Brasília, DF: 1997.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CUNHA, Celso.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Gramática do português contemporâneo.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Rio de Janeiro: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Lexikon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; Porto Alegre: L&amp;PM, 2013.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LIMA, Rocha.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Gramática normativa da língua portuguesa.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52. ed. Rio de Janeiro: José Olympio, 2014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LOOKE.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Website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de variedades.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Meia Hora e as Manchetes que Viram Manchete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Disponível em: &lt;</a:t>
            </a:r>
            <a:r>
              <a:rPr lang="pt-BR" sz="2200" dirty="0" smtClean="0">
                <a:latin typeface="Arial" pitchFamily="34" charset="0"/>
                <a:cs typeface="Arial" pitchFamily="34" charset="0"/>
                <a:hlinkClick r:id="rId3"/>
              </a:rPr>
              <a:t>https://www.looke.com.br/filmes/meia-hora-e-as-manchetes-que-viram-manchete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&gt;. Acesso em: 24 out. 2019.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2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05DF5A83-DE45-450E-B3CF-51324E7D51B9}"/>
              </a:ext>
            </a:extLst>
          </p:cNvPr>
          <p:cNvSpPr txBox="1">
            <a:spLocks/>
          </p:cNvSpPr>
          <p:nvPr/>
        </p:nvSpPr>
        <p:spPr>
          <a:xfrm>
            <a:off x="3951232" y="865356"/>
            <a:ext cx="4343682" cy="10337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TALYSSON PEREIRA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[talyssonp@gmail.com]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05DF5A83-DE45-450E-B3CF-51324E7D51B9}"/>
              </a:ext>
            </a:extLst>
          </p:cNvPr>
          <p:cNvSpPr txBox="1">
            <a:spLocks/>
          </p:cNvSpPr>
          <p:nvPr/>
        </p:nvSpPr>
        <p:spPr>
          <a:xfrm>
            <a:off x="2356834" y="2689802"/>
            <a:ext cx="7199290" cy="3092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Apresentação disponível em: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josemsilvaprof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.weebly.com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Apresentações &gt; Língua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Portuguesa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]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 (futuramente) na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Revista Digital do ISAT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5DF5A83-DE45-450E-B3CF-51324E7D51B9}"/>
              </a:ext>
            </a:extLst>
          </p:cNvPr>
          <p:cNvSpPr txBox="1">
            <a:spLocks/>
          </p:cNvSpPr>
          <p:nvPr/>
        </p:nvSpPr>
        <p:spPr>
          <a:xfrm>
            <a:off x="3885917" y="2716604"/>
            <a:ext cx="4343682" cy="10337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Obrigado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6334" y="1985633"/>
            <a:ext cx="115351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	CAMPO ARTÍSTICO-LITERÁRIO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Campo de atuação relativo à participação em situações de leitura, fruição e produção de textos literários e artísticos, representativos da diversidade cultural e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linguística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que favoreçam experiências estéticas.</a:t>
            </a:r>
          </a:p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	Alguns gêneros deste campo: lendas, mitos, fábulas, contos, crônicas, canção, poemas, poemas visuais, cordéis, quadrinhos, tirinhas, charge/cartum, dentre outros.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E4785664-168E-449A-83C7-5BE2A74C9325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BNCC – LÍNGUA PORTUGUESA 5º ANO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15311" y="4459588"/>
            <a:ext cx="11587656" cy="149772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537844-84C6-4FC0-81D9-2095973E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PCN – LÍNGUA PORTUGUESA 5º ANO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690764" y="1960987"/>
            <a:ext cx="10905066" cy="3980348"/>
            <a:chOff x="690764" y="1960987"/>
            <a:chExt cx="10905066" cy="3980348"/>
          </a:xfrm>
        </p:grpSpPr>
        <p:pic>
          <p:nvPicPr>
            <p:cNvPr id="4" name="Imagem 3">
              <a:extLst>
                <a:ext uri="{FF2B5EF4-FFF2-40B4-BE49-F238E27FC236}">
                  <a16:creationId xmlns="" xmlns:a16="http://schemas.microsoft.com/office/drawing/2014/main" id="{854964A7-71FC-45C1-AFAB-1BB4987F4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764" y="1960987"/>
              <a:ext cx="10905066" cy="3980348"/>
            </a:xfrm>
            <a:prstGeom prst="rect">
              <a:avLst/>
            </a:prstGeom>
          </p:spPr>
        </p:pic>
        <p:cxnSp>
          <p:nvCxnSpPr>
            <p:cNvPr id="6" name="Conector reto 5"/>
            <p:cNvCxnSpPr/>
            <p:nvPr/>
          </p:nvCxnSpPr>
          <p:spPr>
            <a:xfrm>
              <a:off x="5675586" y="2459421"/>
              <a:ext cx="4130566" cy="1588"/>
            </a:xfrm>
            <a:prstGeom prst="line">
              <a:avLst/>
            </a:prstGeom>
            <a:ln w="25400">
              <a:solidFill>
                <a:srgbClr val="C00000">
                  <a:alpha val="9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5607269" y="4945117"/>
              <a:ext cx="5602014" cy="5255"/>
            </a:xfrm>
            <a:prstGeom prst="line">
              <a:avLst/>
            </a:prstGeom>
            <a:ln w="25400">
              <a:solidFill>
                <a:srgbClr val="C00000">
                  <a:alpha val="9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50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365D4-4535-45AF-A167-C00AB506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30" y="333595"/>
            <a:ext cx="7438697" cy="722695"/>
          </a:xfrm>
        </p:spPr>
        <p:txBody>
          <a:bodyPr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FIGURAS DE LINGUAGEM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91E58A2-CD5A-4D0E-9C9C-07D77E325E0B}"/>
              </a:ext>
            </a:extLst>
          </p:cNvPr>
          <p:cNvSpPr txBox="1"/>
          <p:nvPr/>
        </p:nvSpPr>
        <p:spPr>
          <a:xfrm>
            <a:off x="768616" y="1245704"/>
            <a:ext cx="101776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IRONIA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Ideia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contrária ao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fato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 de criticar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homem que jamais se casou desejou boa sorte aos noivos</a:t>
            </a:r>
            <a:r>
              <a:rPr lang="pt-BR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METÁFORA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Espécie de </a:t>
            </a:r>
            <a:r>
              <a:rPr lang="pt-BR" sz="2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Aquele lutador é um leão.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RETICÊNCIA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intencional do pensamento.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Hesitação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Nós dois... E, entre nós dois, implacável e forte.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entre dois termos da oração.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Foi rápido, </a:t>
            </a:r>
            <a:r>
              <a:rPr lang="pt-BR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o olhar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,  o gesto de Iracema.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PARADOXO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Reunião de </a:t>
            </a:r>
            <a:r>
              <a:rPr lang="pt-BR" sz="2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ideias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contraditórias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 um só pensamento.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É dor que desatina sem doer.</a:t>
            </a:r>
            <a:r>
              <a:rPr lang="pt-BR" sz="2400" dirty="0"/>
              <a:t>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65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365D4-4535-45AF-A167-C00AB506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30" y="333595"/>
            <a:ext cx="7438697" cy="722695"/>
          </a:xfrm>
        </p:spPr>
        <p:txBody>
          <a:bodyPr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FIGURAS DE LINGUAGEM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91E58A2-CD5A-4D0E-9C9C-07D77E325E0B}"/>
              </a:ext>
            </a:extLst>
          </p:cNvPr>
          <p:cNvSpPr txBox="1"/>
          <p:nvPr/>
        </p:nvSpPr>
        <p:spPr>
          <a:xfrm>
            <a:off x="190500" y="1318412"/>
            <a:ext cx="11829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ALUSÃO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um fato ou personagem conhecido.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Prometeu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,  tu me amarraste um dia.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ANTÍTESE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 Junção de uma ideia a uma outra de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sentindo contrário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Há dois mundos distintos, </a:t>
            </a: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o claro e o escuro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PARONOMÁSIA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– Palavras com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 parecidos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Estamos aqui para ratificar o documento, não retificá-lo.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METONÍMIA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Emprego de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palavra por outra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Câmara Municipal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[= os vereadores] discutia o orçamento para 1920. 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PERSONIFICAÇÃO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humanas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seres inanimados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Havia </a:t>
            </a: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estrelas infantis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 balbuciar preces matinais no céu deliquescente.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41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Capa jornal Meia Hora 18/05/2019">
            <a:extLst>
              <a:ext uri="{FF2B5EF4-FFF2-40B4-BE49-F238E27FC236}">
                <a16:creationId xmlns="" xmlns:a16="http://schemas.microsoft.com/office/drawing/2014/main" id="{B04A495B-A2F9-4970-B096-A6908213F6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9550" y="643467"/>
            <a:ext cx="4832899" cy="5571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78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 Explicativo: Seta para Cima 1">
            <a:extLst>
              <a:ext uri="{FF2B5EF4-FFF2-40B4-BE49-F238E27FC236}">
                <a16:creationId xmlns="" xmlns:a16="http://schemas.microsoft.com/office/drawing/2014/main" id="{4632A9DD-E96A-4E2E-B5B7-7C96960B1591}"/>
              </a:ext>
            </a:extLst>
          </p:cNvPr>
          <p:cNvSpPr/>
          <p:nvPr/>
        </p:nvSpPr>
        <p:spPr>
          <a:xfrm>
            <a:off x="738060" y="4194316"/>
            <a:ext cx="2115775" cy="1560088"/>
          </a:xfrm>
          <a:prstGeom prst="upArrowCallout">
            <a:avLst>
              <a:gd name="adj1" fmla="val 15083"/>
              <a:gd name="adj2" fmla="val 18388"/>
              <a:gd name="adj3" fmla="val 25000"/>
              <a:gd name="adj4" fmla="val 6497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endParaRPr lang="en-GB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62ADA19-1D88-4319-A55D-AB4BAB66000B}"/>
              </a:ext>
            </a:extLst>
          </p:cNvPr>
          <p:cNvSpPr txBox="1"/>
          <p:nvPr/>
        </p:nvSpPr>
        <p:spPr>
          <a:xfrm>
            <a:off x="643467" y="551801"/>
            <a:ext cx="10905065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IRONIA E ALUSÃO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 Explicativo: Seta para Cima 8">
            <a:extLst>
              <a:ext uri="{FF2B5EF4-FFF2-40B4-BE49-F238E27FC236}">
                <a16:creationId xmlns="" xmlns:a16="http://schemas.microsoft.com/office/drawing/2014/main" id="{FD70EEC8-CD1C-4A47-A003-C3EB9694E6EC}"/>
              </a:ext>
            </a:extLst>
          </p:cNvPr>
          <p:cNvSpPr/>
          <p:nvPr/>
        </p:nvSpPr>
        <p:spPr>
          <a:xfrm>
            <a:off x="7132775" y="4193616"/>
            <a:ext cx="2115775" cy="1213935"/>
          </a:xfrm>
          <a:prstGeom prst="upArrowCallout">
            <a:avLst>
              <a:gd name="adj1" fmla="val 15083"/>
              <a:gd name="adj2" fmla="val 18388"/>
              <a:gd name="adj3" fmla="val 25000"/>
              <a:gd name="adj4" fmla="val 6497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RETICÊNCIA</a:t>
            </a:r>
            <a:endParaRPr lang="en-GB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 Explicativo: Seta para Cima 9">
            <a:extLst>
              <a:ext uri="{FF2B5EF4-FFF2-40B4-BE49-F238E27FC236}">
                <a16:creationId xmlns="" xmlns:a16="http://schemas.microsoft.com/office/drawing/2014/main" id="{4C02849F-8288-4A45-9E73-15132AE432BB}"/>
              </a:ext>
            </a:extLst>
          </p:cNvPr>
          <p:cNvSpPr/>
          <p:nvPr/>
        </p:nvSpPr>
        <p:spPr>
          <a:xfrm>
            <a:off x="9478067" y="4177852"/>
            <a:ext cx="2115775" cy="1213935"/>
          </a:xfrm>
          <a:prstGeom prst="upArrowCallout">
            <a:avLst>
              <a:gd name="adj1" fmla="val 15083"/>
              <a:gd name="adj2" fmla="val 18388"/>
              <a:gd name="adj3" fmla="val 25000"/>
              <a:gd name="adj4" fmla="val 6497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PARADOXO</a:t>
            </a:r>
            <a:endParaRPr lang="en-GB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06" y="1040517"/>
            <a:ext cx="10773991" cy="313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389582" y="4288220"/>
            <a:ext cx="3421117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TEMAS RELACIONADOS</a:t>
            </a: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VIOLÊNCIA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TRÂNSITO</a:t>
            </a:r>
          </a:p>
          <a:p>
            <a:pPr algn="ctr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SAÚDE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- SEGURANÇA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- ENCHENTE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98671" y="5549625"/>
            <a:ext cx="34211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latin typeface="Arial" pitchFamily="34" charset="0"/>
                <a:cs typeface="Arial" pitchFamily="34" charset="0"/>
              </a:rPr>
              <a:t>OUTRO PONTO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GÍRIA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6135"/>
            <a:ext cx="459104" cy="6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19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687</Words>
  <Application>Microsoft Office PowerPoint</Application>
  <PresentationFormat>Personalizar</PresentationFormat>
  <Paragraphs>166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AS FIGURAS DE LINGUAGEM NAS CAPAS DO JORNAL MEIA HORA</vt:lpstr>
      <vt:lpstr>Slide 2</vt:lpstr>
      <vt:lpstr>BNCC – LÍNGUA PORTUGUESA 5º ANO</vt:lpstr>
      <vt:lpstr>Slide 4</vt:lpstr>
      <vt:lpstr>PCN – LÍNGUA PORTUGUESA 5º ANO</vt:lpstr>
      <vt:lpstr>FIGURAS DE LINGUAGEM</vt:lpstr>
      <vt:lpstr>FIGURAS DE LINGUAGEM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REFERÊNCIAS BIBLIOGRÁFICAS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FIGURAS DE LINGUAGEM NAS CAPAS DO JORNAL MEIA HORA</dc:title>
  <dc:creator>Talysson Pereira</dc:creator>
  <cp:lastModifiedBy>Usuario</cp:lastModifiedBy>
  <cp:revision>35</cp:revision>
  <dcterms:created xsi:type="dcterms:W3CDTF">2019-10-18T15:58:52Z</dcterms:created>
  <dcterms:modified xsi:type="dcterms:W3CDTF">2019-10-24T03:30:38Z</dcterms:modified>
</cp:coreProperties>
</file>